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12">
  <p:sldMasterIdLst>
    <p:sldMasterId id="2147483911" r:id="rId1"/>
  </p:sldMasterIdLst>
  <p:notesMasterIdLst>
    <p:notesMasterId r:id="rId12"/>
  </p:notesMasterIdLst>
  <p:sldIdLst>
    <p:sldId id="256" r:id="rId2"/>
    <p:sldId id="310" r:id="rId3"/>
    <p:sldId id="311" r:id="rId4"/>
    <p:sldId id="312" r:id="rId5"/>
    <p:sldId id="313" r:id="rId6"/>
    <p:sldId id="314" r:id="rId7"/>
    <p:sldId id="315" r:id="rId8"/>
    <p:sldId id="316" r:id="rId9"/>
    <p:sldId id="317" r:id="rId10"/>
    <p:sldId id="318" r:id="rId11"/>
  </p:sldIdLst>
  <p:sldSz cx="12192000" cy="6858000"/>
  <p:notesSz cx="6815138" cy="99425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80" autoAdjust="0"/>
    <p:restoredTop sz="94662" autoAdjust="0"/>
  </p:normalViewPr>
  <p:slideViewPr>
    <p:cSldViewPr>
      <p:cViewPr varScale="1">
        <p:scale>
          <a:sx n="106" d="100"/>
          <a:sy n="106" d="100"/>
        </p:scale>
        <p:origin x="264" y="12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2076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27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60800" y="0"/>
            <a:ext cx="29527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E29FF2-BC44-4658-AC2D-BAE8AD18E1D6}" type="datetimeFigureOut">
              <a:rPr lang="en-US" smtClean="0"/>
              <a:t>26-May-25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5250" y="746125"/>
            <a:ext cx="6626225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1038" y="4722813"/>
            <a:ext cx="5453062" cy="44735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4038"/>
            <a:ext cx="295275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60800" y="9444038"/>
            <a:ext cx="295275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2AEB9E-043C-45E6-9F5B-E49AAD5C0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657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" y="746125"/>
            <a:ext cx="662622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o-RO" dirty="0"/>
              <a:t>CORECT - 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AEB9E-043C-45E6-9F5B-E49AAD5C0A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186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" y="746125"/>
            <a:ext cx="662622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o-RO" dirty="0"/>
              <a:t>CORECT - </a:t>
            </a:r>
            <a:r>
              <a:rPr lang="en-US" dirty="0"/>
              <a:t>C</a:t>
            </a:r>
            <a:endParaRPr lang="ro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AEB9E-043C-45E6-9F5B-E49AAD5C0A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6261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" y="746125"/>
            <a:ext cx="662622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o-RO" dirty="0"/>
              <a:t>CORECT - 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AEB9E-043C-45E6-9F5B-E49AAD5C0A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530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" y="746125"/>
            <a:ext cx="662622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o-RO" dirty="0"/>
              <a:t>CORECT - 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AEB9E-043C-45E6-9F5B-E49AAD5C0A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8116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" y="746125"/>
            <a:ext cx="662622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o-RO" dirty="0"/>
              <a:t>CORECT - 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AEB9E-043C-45E6-9F5B-E49AAD5C0A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9135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" y="746125"/>
            <a:ext cx="662622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o-RO" dirty="0"/>
              <a:t>CORECT - 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AEB9E-043C-45E6-9F5B-E49AAD5C0A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4387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" y="746125"/>
            <a:ext cx="662622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o-RO" dirty="0"/>
              <a:t>CORECT - 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AEB9E-043C-45E6-9F5B-E49AAD5C0A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0057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" y="746125"/>
            <a:ext cx="662622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o-RO" dirty="0"/>
              <a:t>CORECT - 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AEB9E-043C-45E6-9F5B-E49AAD5C0A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9751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" y="746125"/>
            <a:ext cx="6626225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o-RO" dirty="0"/>
              <a:t>CORECT - 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AEB9E-043C-45E6-9F5B-E49AAD5C0A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221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gradFill rotWithShape="1">
          <a:gsLst>
            <a:gs pos="0">
              <a:srgbClr val="5E6370"/>
            </a:gs>
            <a:gs pos="12000">
              <a:schemeClr val="bg2">
                <a:tint val="48000"/>
                <a:satMod val="300000"/>
              </a:schemeClr>
            </a:gs>
            <a:gs pos="20000">
              <a:schemeClr val="bg2">
                <a:tint val="49000"/>
                <a:satMod val="300000"/>
              </a:schemeClr>
            </a:gs>
            <a:gs pos="100000">
              <a:schemeClr val="bg2">
                <a:shade val="30000"/>
              </a:schemeClr>
            </a:gs>
          </a:gsLst>
          <a:path path="circle">
            <a:fillToRect l="10000" t="-25000" r="10000" b="125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0C47E27-FDE8-1509-961B-059A12594DB7}"/>
              </a:ext>
            </a:extLst>
          </p:cNvPr>
          <p:cNvSpPr/>
          <p:nvPr/>
        </p:nvSpPr>
        <p:spPr bwMode="ltGray">
          <a:xfrm>
            <a:off x="0" y="-7938"/>
            <a:ext cx="12192000" cy="513556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Rectangle 3"/>
          <p:cNvSpPr/>
          <p:nvPr/>
        </p:nvSpPr>
        <p:spPr bwMode="ltGray">
          <a:xfrm>
            <a:off x="0" y="3"/>
            <a:ext cx="12192000" cy="513556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9"/>
          <p:cNvSpPr/>
          <p:nvPr/>
        </p:nvSpPr>
        <p:spPr bwMode="invGray">
          <a:xfrm>
            <a:off x="0" y="5127625"/>
            <a:ext cx="12192000" cy="46038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" y="5198492"/>
            <a:ext cx="12191999" cy="1659508"/>
          </a:xfrm>
          <a:prstGeom prst="rect">
            <a:avLst/>
          </a:prstGeom>
        </p:spPr>
        <p:txBody>
          <a:bodyPr tIns="0" bIns="0" anchor="t"/>
          <a:lstStyle>
            <a:lvl1pPr algn="ctr">
              <a:defRPr sz="3525" b="1"/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828800"/>
            <a:ext cx="83820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1500">
                <a:solidFill>
                  <a:srgbClr val="FFFFFF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08A464-CBBD-46EF-916C-F94F9142440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9" name="Picture 7">
            <a:extLst>
              <a:ext uri="{FF2B5EF4-FFF2-40B4-BE49-F238E27FC236}">
                <a16:creationId xmlns:a16="http://schemas.microsoft.com/office/drawing/2014/main" id="{64AFC022-3199-0CD3-04DF-841A383DE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r="11476" b="4225"/>
          <a:stretch>
            <a:fillRect/>
          </a:stretch>
        </p:blipFill>
        <p:spPr bwMode="auto">
          <a:xfrm>
            <a:off x="7991009" y="208344"/>
            <a:ext cx="4200993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softEdge rad="63500"/>
          </a:effectLst>
        </p:spPr>
      </p:pic>
      <p:sp>
        <p:nvSpPr>
          <p:cNvPr id="10" name="Text Box 5">
            <a:extLst>
              <a:ext uri="{FF2B5EF4-FFF2-40B4-BE49-F238E27FC236}">
                <a16:creationId xmlns:a16="http://schemas.microsoft.com/office/drawing/2014/main" id="{9E94BFAF-365E-354D-ECE7-8E2B30BAD3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72600" y="817946"/>
            <a:ext cx="5334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o-RO" sz="3600" b="1" dirty="0">
                <a:solidFill>
                  <a:srgbClr val="0000FF"/>
                </a:solidFill>
              </a:rPr>
              <a:t>?</a:t>
            </a:r>
            <a:endParaRPr lang="en-US" sz="3600" b="1" dirty="0">
              <a:solidFill>
                <a:srgbClr val="0000FF"/>
              </a:solidFill>
            </a:endParaRPr>
          </a:p>
        </p:txBody>
      </p:sp>
      <p:sp>
        <p:nvSpPr>
          <p:cNvPr id="11" name="Text Box 6">
            <a:extLst>
              <a:ext uri="{FF2B5EF4-FFF2-40B4-BE49-F238E27FC236}">
                <a16:creationId xmlns:a16="http://schemas.microsoft.com/office/drawing/2014/main" id="{94805051-BE1B-58AA-8F33-AF385B2D1A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82200" y="1046546"/>
            <a:ext cx="5334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o-RO" sz="3600" b="1">
                <a:solidFill>
                  <a:srgbClr val="0000FF"/>
                </a:solidFill>
              </a:rPr>
              <a:t>?</a:t>
            </a:r>
            <a:endParaRPr lang="en-US" sz="3600" b="1">
              <a:solidFill>
                <a:srgbClr val="0000FF"/>
              </a:solidFill>
            </a:endParaRPr>
          </a:p>
        </p:txBody>
      </p:sp>
      <p:sp>
        <p:nvSpPr>
          <p:cNvPr id="12" name="Text Box 7">
            <a:extLst>
              <a:ext uri="{FF2B5EF4-FFF2-40B4-BE49-F238E27FC236}">
                <a16:creationId xmlns:a16="http://schemas.microsoft.com/office/drawing/2014/main" id="{A3552372-4C40-A793-691D-03A09876A4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44200" y="665546"/>
            <a:ext cx="5334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o-RO" sz="3600" b="1">
                <a:solidFill>
                  <a:srgbClr val="0000FF"/>
                </a:solidFill>
              </a:rPr>
              <a:t>?</a:t>
            </a:r>
            <a:endParaRPr lang="en-US" sz="3600" b="1">
              <a:solidFill>
                <a:srgbClr val="0000FF"/>
              </a:solidFill>
            </a:endParaRPr>
          </a:p>
        </p:txBody>
      </p:sp>
      <p:sp>
        <p:nvSpPr>
          <p:cNvPr id="13" name="Text Box 8">
            <a:extLst>
              <a:ext uri="{FF2B5EF4-FFF2-40B4-BE49-F238E27FC236}">
                <a16:creationId xmlns:a16="http://schemas.microsoft.com/office/drawing/2014/main" id="{D088D9AE-7186-9F28-76A2-5409EBE387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25200" y="1351346"/>
            <a:ext cx="5334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o-RO" sz="3600" b="1">
                <a:solidFill>
                  <a:srgbClr val="0000FF"/>
                </a:solidFill>
              </a:rPr>
              <a:t>?</a:t>
            </a:r>
            <a:endParaRPr lang="en-US" sz="3600" b="1">
              <a:solidFill>
                <a:srgbClr val="0000FF"/>
              </a:solidFill>
            </a:endParaRPr>
          </a:p>
        </p:txBody>
      </p:sp>
      <p:pic>
        <p:nvPicPr>
          <p:cNvPr id="16" name="Picture 7">
            <a:extLst>
              <a:ext uri="{FF2B5EF4-FFF2-40B4-BE49-F238E27FC236}">
                <a16:creationId xmlns:a16="http://schemas.microsoft.com/office/drawing/2014/main" id="{9E103CCF-7B40-15E8-2FE5-C1B3BB8D8E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r="11476" b="4225"/>
          <a:stretch>
            <a:fillRect/>
          </a:stretch>
        </p:blipFill>
        <p:spPr bwMode="auto">
          <a:xfrm>
            <a:off x="7991009" y="208344"/>
            <a:ext cx="4200993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softEdge rad="63500"/>
          </a:effectLst>
        </p:spPr>
      </p:pic>
      <p:sp>
        <p:nvSpPr>
          <p:cNvPr id="17" name="Text Box 5">
            <a:extLst>
              <a:ext uri="{FF2B5EF4-FFF2-40B4-BE49-F238E27FC236}">
                <a16:creationId xmlns:a16="http://schemas.microsoft.com/office/drawing/2014/main" id="{E7E2829F-BB7F-2011-D34D-2160204E06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72600" y="817946"/>
            <a:ext cx="5334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o-RO" sz="3600" b="1" dirty="0">
                <a:solidFill>
                  <a:srgbClr val="0000FF"/>
                </a:solidFill>
                <a:effectLst>
                  <a:glow rad="228600">
                    <a:schemeClr val="accent2">
                      <a:lumMod val="40000"/>
                      <a:lumOff val="60000"/>
                      <a:alpha val="40000"/>
                    </a:schemeClr>
                  </a:glow>
                </a:effectLst>
              </a:rPr>
              <a:t>?</a:t>
            </a:r>
            <a:endParaRPr lang="en-US" sz="3600" b="1" dirty="0">
              <a:solidFill>
                <a:srgbClr val="0000FF"/>
              </a:solidFill>
              <a:effectLst>
                <a:glow rad="228600">
                  <a:schemeClr val="accent2">
                    <a:lumMod val="40000"/>
                    <a:lumOff val="60000"/>
                    <a:alpha val="40000"/>
                  </a:schemeClr>
                </a:glow>
              </a:effectLst>
            </a:endParaRPr>
          </a:p>
        </p:txBody>
      </p:sp>
      <p:sp>
        <p:nvSpPr>
          <p:cNvPr id="18" name="Text Box 6">
            <a:extLst>
              <a:ext uri="{FF2B5EF4-FFF2-40B4-BE49-F238E27FC236}">
                <a16:creationId xmlns:a16="http://schemas.microsoft.com/office/drawing/2014/main" id="{D8B3FE98-3643-E8A2-E2FF-C3ED9F2688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82200" y="1046546"/>
            <a:ext cx="5334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o-RO" sz="3600" b="1">
                <a:solidFill>
                  <a:srgbClr val="0000FF"/>
                </a:solidFill>
                <a:effectLst>
                  <a:glow rad="228600">
                    <a:schemeClr val="accent2">
                      <a:lumMod val="40000"/>
                      <a:lumOff val="60000"/>
                      <a:alpha val="40000"/>
                    </a:schemeClr>
                  </a:glow>
                </a:effectLst>
              </a:rPr>
              <a:t>?</a:t>
            </a:r>
            <a:endParaRPr lang="en-US" sz="3600" b="1">
              <a:solidFill>
                <a:srgbClr val="0000FF"/>
              </a:solidFill>
              <a:effectLst>
                <a:glow rad="228600">
                  <a:schemeClr val="accent2">
                    <a:lumMod val="40000"/>
                    <a:lumOff val="60000"/>
                    <a:alpha val="40000"/>
                  </a:schemeClr>
                </a:glow>
              </a:effectLst>
            </a:endParaRPr>
          </a:p>
        </p:txBody>
      </p:sp>
      <p:sp>
        <p:nvSpPr>
          <p:cNvPr id="19" name="Text Box 7">
            <a:extLst>
              <a:ext uri="{FF2B5EF4-FFF2-40B4-BE49-F238E27FC236}">
                <a16:creationId xmlns:a16="http://schemas.microsoft.com/office/drawing/2014/main" id="{F8FECC60-7859-2A85-6623-F8420FEF30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44200" y="665546"/>
            <a:ext cx="5334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o-RO" sz="3600" b="1">
                <a:solidFill>
                  <a:srgbClr val="0000FF"/>
                </a:solidFill>
                <a:effectLst>
                  <a:glow rad="228600">
                    <a:schemeClr val="accent2">
                      <a:lumMod val="40000"/>
                      <a:lumOff val="60000"/>
                      <a:alpha val="40000"/>
                    </a:schemeClr>
                  </a:glow>
                </a:effectLst>
              </a:rPr>
              <a:t>?</a:t>
            </a:r>
            <a:endParaRPr lang="en-US" sz="3600" b="1">
              <a:solidFill>
                <a:srgbClr val="0000FF"/>
              </a:solidFill>
              <a:effectLst>
                <a:glow rad="228600">
                  <a:schemeClr val="accent2">
                    <a:lumMod val="40000"/>
                    <a:lumOff val="60000"/>
                    <a:alpha val="40000"/>
                  </a:schemeClr>
                </a:glow>
              </a:effectLst>
            </a:endParaRPr>
          </a:p>
        </p:txBody>
      </p:sp>
      <p:sp>
        <p:nvSpPr>
          <p:cNvPr id="20" name="Text Box 8">
            <a:extLst>
              <a:ext uri="{FF2B5EF4-FFF2-40B4-BE49-F238E27FC236}">
                <a16:creationId xmlns:a16="http://schemas.microsoft.com/office/drawing/2014/main" id="{5CD27A75-470A-90EF-45B8-DC1A54746F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25200" y="1351346"/>
            <a:ext cx="5334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o-RO" sz="3600" b="1">
                <a:solidFill>
                  <a:srgbClr val="0000FF"/>
                </a:solidFill>
                <a:effectLst>
                  <a:glow rad="228600">
                    <a:schemeClr val="accent2">
                      <a:lumMod val="40000"/>
                      <a:lumOff val="60000"/>
                      <a:alpha val="40000"/>
                    </a:schemeClr>
                  </a:glow>
                </a:effectLst>
              </a:rPr>
              <a:t>?</a:t>
            </a:r>
            <a:endParaRPr lang="en-US" sz="3600" b="1">
              <a:solidFill>
                <a:srgbClr val="0000FF"/>
              </a:solidFill>
              <a:effectLst>
                <a:glow rad="228600">
                  <a:schemeClr val="accent2">
                    <a:lumMod val="40000"/>
                    <a:lumOff val="60000"/>
                    <a:alpha val="40000"/>
                  </a:schemeClr>
                </a:glow>
              </a:effectLst>
            </a:endParaRPr>
          </a:p>
        </p:txBody>
      </p:sp>
      <p:sp>
        <p:nvSpPr>
          <p:cNvPr id="21" name="Rectangle 9">
            <a:extLst>
              <a:ext uri="{FF2B5EF4-FFF2-40B4-BE49-F238E27FC236}">
                <a16:creationId xmlns:a16="http://schemas.microsoft.com/office/drawing/2014/main" id="{F71B9F7C-D605-AEFE-B3D9-E99B339985B4}"/>
              </a:ext>
            </a:extLst>
          </p:cNvPr>
          <p:cNvSpPr/>
          <p:nvPr/>
        </p:nvSpPr>
        <p:spPr bwMode="invGray">
          <a:xfrm>
            <a:off x="0" y="5127625"/>
            <a:ext cx="12192000" cy="46038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1051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0"/>
          <p:cNvSpPr/>
          <p:nvPr/>
        </p:nvSpPr>
        <p:spPr>
          <a:xfrm>
            <a:off x="3807886" y="0"/>
            <a:ext cx="61383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8"/>
          <p:cNvSpPr/>
          <p:nvPr/>
        </p:nvSpPr>
        <p:spPr bwMode="invGray">
          <a:xfrm>
            <a:off x="3807886" y="0"/>
            <a:ext cx="61383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7" y="155448"/>
            <a:ext cx="3366867" cy="978408"/>
          </a:xfrm>
          <a:prstGeom prst="rect">
            <a:avLst/>
          </a:prstGeom>
        </p:spPr>
        <p:txBody>
          <a:bodyPr lIns="73152" bIns="0" anchor="b">
            <a:sp3d prstMaterial="matte"/>
          </a:bodyPr>
          <a:lstStyle>
            <a:lvl1pPr algn="l">
              <a:defRPr sz="1500" b="0"/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71742" y="1484808"/>
            <a:ext cx="8329863" cy="5373192"/>
          </a:xfrm>
          <a:solidFill>
            <a:schemeClr val="bg2">
              <a:shade val="7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  <a:extLst/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" y="1728216"/>
            <a:ext cx="3291840" cy="4572000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>
          <a:xfrm>
            <a:off x="220133" y="1169988"/>
            <a:ext cx="3363384" cy="2016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47068" y="1169988"/>
            <a:ext cx="6925733" cy="201612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118851" y="1169988"/>
            <a:ext cx="977900" cy="2016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FEAE45-71CE-4085-82FF-11ACD501A23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2808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-3173"/>
            <a:ext cx="12174828" cy="143351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100">
                <a:solidFill>
                  <a:srgbClr val="FFFF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56AD17-FD54-4210-991F-E86B1B3F8A3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8059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invGray">
          <a:xfrm>
            <a:off x="8798986" y="0"/>
            <a:ext cx="61383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7"/>
          <p:cNvSpPr/>
          <p:nvPr/>
        </p:nvSpPr>
        <p:spPr bwMode="ltGray">
          <a:xfrm>
            <a:off x="8864600" y="0"/>
            <a:ext cx="3352800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274643"/>
            <a:ext cx="2540000" cy="5211759"/>
          </a:xfrm>
          <a:prstGeom prst="rect">
            <a:avLst/>
          </a:prstGeom>
        </p:spPr>
        <p:txBody>
          <a:bodyPr vert="eaVert">
            <a:normAutofit/>
          </a:bodyPr>
          <a:lstStyle>
            <a:lvl1pPr>
              <a:defRPr sz="2100">
                <a:solidFill>
                  <a:srgbClr val="FFFF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04803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20019" y="6376991"/>
            <a:ext cx="511598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95EC44-6F90-461D-93F9-A499A2BDB87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9" name="Picture 7">
            <a:extLst>
              <a:ext uri="{FF2B5EF4-FFF2-40B4-BE49-F238E27FC236}">
                <a16:creationId xmlns:a16="http://schemas.microsoft.com/office/drawing/2014/main" id="{204D4DEA-F380-9E9F-9D12-0F357239EC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 b="4225"/>
          <a:stretch>
            <a:fillRect/>
          </a:stretch>
        </p:blipFill>
        <p:spPr bwMode="auto">
          <a:xfrm rot="5400000">
            <a:off x="10782300" y="5448300"/>
            <a:ext cx="14478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softEdge rad="63500"/>
          </a:effectLst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865C1291-5588-9D56-16A7-D58D1FCDE0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3" r="6522"/>
          <a:stretch>
            <a:fillRect/>
          </a:stretch>
        </p:blipFill>
        <p:spPr bwMode="auto">
          <a:xfrm rot="5400000">
            <a:off x="106364" y="-106364"/>
            <a:ext cx="1006475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12249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ABD4C1-8F27-4073-BDC6-F3215BB65FF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276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0309" y="1504366"/>
            <a:ext cx="11161691" cy="4972634"/>
          </a:xfrm>
        </p:spPr>
        <p:txBody>
          <a:bodyPr/>
          <a:lstStyle>
            <a:lvl1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5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35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35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35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A8E899-540B-4134-8F83-C0647B0C3B2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BF263CC-C53F-6977-3CFF-A8EB89E3DA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" y="0"/>
            <a:ext cx="10741025" cy="1416050"/>
          </a:xfrm>
        </p:spPr>
        <p:txBody>
          <a:bodyPr anchor="ctr" anchorCtr="0"/>
          <a:lstStyle>
            <a:lvl1pPr marL="89297" indent="0">
              <a:buNone/>
              <a:defRPr sz="2100" b="1">
                <a:solidFill>
                  <a:srgbClr val="FFFF00"/>
                </a:solidFill>
                <a:latin typeface="+mj-lt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9032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nd Title">
    <p:bg>
      <p:bgPr>
        <a:gradFill rotWithShape="1">
          <a:gsLst>
            <a:gs pos="0">
              <a:srgbClr val="5E6370"/>
            </a:gs>
            <a:gs pos="12000">
              <a:schemeClr val="bg2">
                <a:tint val="48000"/>
                <a:satMod val="300000"/>
              </a:schemeClr>
            </a:gs>
            <a:gs pos="20000">
              <a:schemeClr val="bg2">
                <a:tint val="49000"/>
                <a:satMod val="300000"/>
              </a:schemeClr>
            </a:gs>
            <a:gs pos="100000">
              <a:schemeClr val="bg2">
                <a:shade val="30000"/>
              </a:schemeClr>
            </a:gs>
          </a:gsLst>
          <a:path path="circle">
            <a:fillToRect l="10000" t="-25000" r="10000" b="125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0C47E27-FDE8-1509-961B-059A12594DB7}"/>
              </a:ext>
            </a:extLst>
          </p:cNvPr>
          <p:cNvSpPr/>
          <p:nvPr/>
        </p:nvSpPr>
        <p:spPr bwMode="ltGray">
          <a:xfrm>
            <a:off x="0" y="-7938"/>
            <a:ext cx="12192000" cy="513556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Rectangle 3"/>
          <p:cNvSpPr/>
          <p:nvPr/>
        </p:nvSpPr>
        <p:spPr bwMode="ltGray">
          <a:xfrm>
            <a:off x="0" y="3"/>
            <a:ext cx="12192000" cy="513556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9"/>
          <p:cNvSpPr/>
          <p:nvPr/>
        </p:nvSpPr>
        <p:spPr bwMode="invGray">
          <a:xfrm>
            <a:off x="0" y="5127625"/>
            <a:ext cx="12192000" cy="46038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" y="5198494"/>
            <a:ext cx="12191999" cy="1224533"/>
          </a:xfrm>
          <a:prstGeom prst="rect">
            <a:avLst/>
          </a:prstGeom>
        </p:spPr>
        <p:txBody>
          <a:bodyPr tIns="0" bIns="0" anchor="t"/>
          <a:lstStyle>
            <a:lvl1pPr algn="ctr">
              <a:defRPr sz="3525" b="1"/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828800"/>
            <a:ext cx="83820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1500">
                <a:solidFill>
                  <a:srgbClr val="FFFFFF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A8E899-540B-4134-8F83-C0647B0C3B2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9" name="Picture 7">
            <a:extLst>
              <a:ext uri="{FF2B5EF4-FFF2-40B4-BE49-F238E27FC236}">
                <a16:creationId xmlns:a16="http://schemas.microsoft.com/office/drawing/2014/main" id="{64AFC022-3199-0CD3-04DF-841A383DE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r="11476" b="4225"/>
          <a:stretch>
            <a:fillRect/>
          </a:stretch>
        </p:blipFill>
        <p:spPr bwMode="auto">
          <a:xfrm>
            <a:off x="7991009" y="208344"/>
            <a:ext cx="4200993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softEdge rad="63500"/>
          </a:effectLst>
        </p:spPr>
      </p:pic>
      <p:sp>
        <p:nvSpPr>
          <p:cNvPr id="10" name="Text Box 5">
            <a:extLst>
              <a:ext uri="{FF2B5EF4-FFF2-40B4-BE49-F238E27FC236}">
                <a16:creationId xmlns:a16="http://schemas.microsoft.com/office/drawing/2014/main" id="{9E94BFAF-365E-354D-ECE7-8E2B30BAD3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72600" y="817946"/>
            <a:ext cx="5334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o-RO" sz="3600" b="1" dirty="0">
                <a:solidFill>
                  <a:srgbClr val="0000FF"/>
                </a:solidFill>
              </a:rPr>
              <a:t>?</a:t>
            </a:r>
            <a:endParaRPr lang="en-US" sz="3600" b="1" dirty="0">
              <a:solidFill>
                <a:srgbClr val="0000FF"/>
              </a:solidFill>
            </a:endParaRPr>
          </a:p>
        </p:txBody>
      </p:sp>
      <p:sp>
        <p:nvSpPr>
          <p:cNvPr id="11" name="Text Box 6">
            <a:extLst>
              <a:ext uri="{FF2B5EF4-FFF2-40B4-BE49-F238E27FC236}">
                <a16:creationId xmlns:a16="http://schemas.microsoft.com/office/drawing/2014/main" id="{94805051-BE1B-58AA-8F33-AF385B2D1A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82200" y="1046546"/>
            <a:ext cx="5334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o-RO" sz="3600" b="1">
                <a:solidFill>
                  <a:srgbClr val="0000FF"/>
                </a:solidFill>
              </a:rPr>
              <a:t>?</a:t>
            </a:r>
            <a:endParaRPr lang="en-US" sz="3600" b="1">
              <a:solidFill>
                <a:srgbClr val="0000FF"/>
              </a:solidFill>
            </a:endParaRPr>
          </a:p>
        </p:txBody>
      </p:sp>
      <p:sp>
        <p:nvSpPr>
          <p:cNvPr id="12" name="Text Box 7">
            <a:extLst>
              <a:ext uri="{FF2B5EF4-FFF2-40B4-BE49-F238E27FC236}">
                <a16:creationId xmlns:a16="http://schemas.microsoft.com/office/drawing/2014/main" id="{A3552372-4C40-A793-691D-03A09876A4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44200" y="665546"/>
            <a:ext cx="5334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o-RO" sz="3600" b="1">
                <a:solidFill>
                  <a:srgbClr val="0000FF"/>
                </a:solidFill>
              </a:rPr>
              <a:t>?</a:t>
            </a:r>
            <a:endParaRPr lang="en-US" sz="3600" b="1">
              <a:solidFill>
                <a:srgbClr val="0000FF"/>
              </a:solidFill>
            </a:endParaRPr>
          </a:p>
        </p:txBody>
      </p:sp>
      <p:sp>
        <p:nvSpPr>
          <p:cNvPr id="13" name="Text Box 8">
            <a:extLst>
              <a:ext uri="{FF2B5EF4-FFF2-40B4-BE49-F238E27FC236}">
                <a16:creationId xmlns:a16="http://schemas.microsoft.com/office/drawing/2014/main" id="{D088D9AE-7186-9F28-76A2-5409EBE387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25200" y="1351346"/>
            <a:ext cx="5334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o-RO" sz="3600" b="1">
                <a:solidFill>
                  <a:srgbClr val="0000FF"/>
                </a:solidFill>
              </a:rPr>
              <a:t>?</a:t>
            </a:r>
            <a:endParaRPr lang="en-US" sz="3600" b="1">
              <a:solidFill>
                <a:srgbClr val="0000FF"/>
              </a:solidFill>
            </a:endParaRPr>
          </a:p>
        </p:txBody>
      </p:sp>
      <p:pic>
        <p:nvPicPr>
          <p:cNvPr id="16" name="Picture 7">
            <a:extLst>
              <a:ext uri="{FF2B5EF4-FFF2-40B4-BE49-F238E27FC236}">
                <a16:creationId xmlns:a16="http://schemas.microsoft.com/office/drawing/2014/main" id="{9E103CCF-7B40-15E8-2FE5-C1B3BB8D8E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r="11476" b="4225"/>
          <a:stretch>
            <a:fillRect/>
          </a:stretch>
        </p:blipFill>
        <p:spPr bwMode="auto">
          <a:xfrm>
            <a:off x="7991009" y="208344"/>
            <a:ext cx="4200993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softEdge rad="63500"/>
          </a:effectLst>
        </p:spPr>
      </p:pic>
      <p:sp>
        <p:nvSpPr>
          <p:cNvPr id="21" name="Rectangle 9">
            <a:extLst>
              <a:ext uri="{FF2B5EF4-FFF2-40B4-BE49-F238E27FC236}">
                <a16:creationId xmlns:a16="http://schemas.microsoft.com/office/drawing/2014/main" id="{F71B9F7C-D605-AEFE-B3D9-E99B339985B4}"/>
              </a:ext>
            </a:extLst>
          </p:cNvPr>
          <p:cNvSpPr/>
          <p:nvPr/>
        </p:nvSpPr>
        <p:spPr bwMode="invGray">
          <a:xfrm>
            <a:off x="0" y="5127625"/>
            <a:ext cx="12192000" cy="46038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4" name="Picture 12" descr="hh01515a">
            <a:extLst>
              <a:ext uri="{FF2B5EF4-FFF2-40B4-BE49-F238E27FC236}">
                <a16:creationId xmlns:a16="http://schemas.microsoft.com/office/drawing/2014/main" id="{3427E9A1-DCE4-8113-014A-2FFD2F223C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2490" y="623063"/>
            <a:ext cx="840311" cy="1067058"/>
          </a:xfrm>
          <a:prstGeom prst="rect">
            <a:avLst/>
          </a:prstGeom>
          <a:noFill/>
          <a:effectLst>
            <a:glow rad="127000">
              <a:srgbClr val="FFFF00"/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45452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ltGray">
          <a:xfrm>
            <a:off x="0" y="3"/>
            <a:ext cx="12192000" cy="260191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11"/>
          <p:cNvSpPr/>
          <p:nvPr/>
        </p:nvSpPr>
        <p:spPr bwMode="invGray">
          <a:xfrm>
            <a:off x="0" y="2601916"/>
            <a:ext cx="12192000" cy="46037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9744" y="118872"/>
            <a:ext cx="10684256" cy="1636776"/>
          </a:xfrm>
          <a:prstGeom prst="rect">
            <a:avLst/>
          </a:prstGeom>
        </p:spPr>
        <p:txBody>
          <a:bodyPr tIns="0" rIns="91440" bIns="0" anchor="b"/>
          <a:lstStyle>
            <a:lvl1pPr algn="l">
              <a:defRPr sz="3525" b="1" cap="none" baseline="0"/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7552" y="1828800"/>
            <a:ext cx="10696448" cy="685800"/>
          </a:xfrm>
        </p:spPr>
        <p:txBody>
          <a:bodyPr lIns="146304" tIns="0" rIns="45720" bIns="0"/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8C4549-F086-4B3D-85C6-A4C5C74A0F5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3136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-3173"/>
            <a:ext cx="12174828" cy="143351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100">
                <a:solidFill>
                  <a:srgbClr val="FFFF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773936"/>
            <a:ext cx="5384800" cy="4623816"/>
          </a:xfrm>
        </p:spPr>
        <p:txBody>
          <a:bodyPr lIns="91440"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773936"/>
            <a:ext cx="5384800" cy="4623816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2B9392-376C-42ED-B472-4CE3E609B5C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963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-3173"/>
            <a:ext cx="12174828" cy="143351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100">
                <a:solidFill>
                  <a:srgbClr val="FFFF00"/>
                </a:solidFill>
              </a:defRPr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98990"/>
            <a:ext cx="5386917" cy="715355"/>
          </a:xfrm>
        </p:spPr>
        <p:txBody>
          <a:bodyPr lIns="146304" anchor="ctr"/>
          <a:lstStyle>
            <a:lvl1pPr marL="0" indent="0">
              <a:buNone/>
              <a:defRPr sz="1725" b="1" cap="all" baseline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449512"/>
            <a:ext cx="5386917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698990"/>
            <a:ext cx="5389033" cy="715355"/>
          </a:xfrm>
        </p:spPr>
        <p:txBody>
          <a:bodyPr lIns="146304" anchor="ctr"/>
          <a:lstStyle>
            <a:lvl1pPr marL="0" indent="0">
              <a:buNone/>
              <a:defRPr sz="1725" b="1" cap="all" baseline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449512"/>
            <a:ext cx="5389033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3B58B8-7ABC-487C-8AFE-82F03791E41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954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-3173"/>
            <a:ext cx="10795000" cy="143351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100">
                <a:solidFill>
                  <a:srgbClr val="FFFF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2F6519-5001-4FF9-848F-7305CF455BB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963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0C2F85-2599-451F-B8B2-832600078F6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673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1"/>
          <p:cNvSpPr/>
          <p:nvPr/>
        </p:nvSpPr>
        <p:spPr bwMode="invGray">
          <a:xfrm>
            <a:off x="3807886" y="0"/>
            <a:ext cx="61383" cy="145415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8"/>
          <p:cNvSpPr/>
          <p:nvPr/>
        </p:nvSpPr>
        <p:spPr bwMode="invGray">
          <a:xfrm>
            <a:off x="3807886" y="0"/>
            <a:ext cx="61383" cy="145415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784" y="152400"/>
            <a:ext cx="3364992" cy="978408"/>
          </a:xfrm>
          <a:prstGeom prst="rect">
            <a:avLst/>
          </a:prstGeom>
        </p:spPr>
        <p:txBody>
          <a:bodyPr lIns="73152" bIns="0" anchor="b">
            <a:sp3d prstMaterial="matte"/>
          </a:bodyPr>
          <a:lstStyle>
            <a:lvl1pPr algn="l">
              <a:defRPr sz="1500" b="0"/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5838" y="1743134"/>
            <a:ext cx="7894188" cy="455888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784" y="1730018"/>
            <a:ext cx="3291840" cy="4572000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286940-F289-4763-843B-976885DDEE2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074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6688"/>
            <a:ext cx="12192000" cy="4445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3"/>
            <a:ext cx="12192000" cy="143351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" y="-3173"/>
            <a:ext cx="12174828" cy="143351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774825"/>
            <a:ext cx="10972800" cy="462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4864" tIns="9144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477000"/>
            <a:ext cx="2844800" cy="274638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900" smtClean="0">
                <a:solidFill>
                  <a:schemeClr val="tx1">
                    <a:tint val="95000"/>
                  </a:schemeClr>
                </a:solidFill>
                <a:latin typeface="+mn-lt"/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20020" y="6477000"/>
            <a:ext cx="7344833" cy="274638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900">
                <a:solidFill>
                  <a:schemeClr val="tx1">
                    <a:tint val="95000"/>
                  </a:schemeClr>
                </a:solidFill>
                <a:latin typeface="+mn-lt"/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38935" y="6477000"/>
            <a:ext cx="977900" cy="274638"/>
          </a:xfrm>
          <a:prstGeom prst="rect">
            <a:avLst/>
          </a:prstGeom>
        </p:spPr>
        <p:txBody>
          <a:bodyPr vert="horz" bIns="0" rtlCol="0" anchor="b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900" smtClean="0">
                <a:solidFill>
                  <a:schemeClr val="tx1">
                    <a:tint val="95000"/>
                  </a:schemeClr>
                </a:solidFill>
                <a:latin typeface="+mn-lt"/>
              </a:defRPr>
            </a:lvl1pPr>
            <a:extLst/>
          </a:lstStyle>
          <a:p>
            <a:pPr>
              <a:defRPr/>
            </a:pPr>
            <a:fld id="{6EA8E899-540B-4134-8F83-C0647B0C3B2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5E042A2F-ACA4-57BC-4955-56B076629A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/>
          <a:srcRect b="4225"/>
          <a:stretch>
            <a:fillRect/>
          </a:stretch>
        </p:blipFill>
        <p:spPr bwMode="auto">
          <a:xfrm>
            <a:off x="10744200" y="0"/>
            <a:ext cx="14478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softEdge rad="63500"/>
          </a:effectLst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66B59F68-B91F-DFF5-B306-B997E2987B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3" r="6522"/>
          <a:stretch>
            <a:fillRect/>
          </a:stretch>
        </p:blipFill>
        <p:spPr bwMode="auto">
          <a:xfrm>
            <a:off x="1" y="5638800"/>
            <a:ext cx="1006475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E71AAE9-2689-E0BA-6D28-7EC62BCCB632}"/>
              </a:ext>
            </a:extLst>
          </p:cNvPr>
          <p:cNvSpPr/>
          <p:nvPr/>
        </p:nvSpPr>
        <p:spPr bwMode="ltGray">
          <a:xfrm>
            <a:off x="0" y="3"/>
            <a:ext cx="12192000" cy="143351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D8FA4A2-0402-7431-7B8C-67DF1C2D5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/>
          <a:srcRect b="4225"/>
          <a:stretch>
            <a:fillRect/>
          </a:stretch>
        </p:blipFill>
        <p:spPr bwMode="auto">
          <a:xfrm>
            <a:off x="10744200" y="0"/>
            <a:ext cx="14478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softEdge rad="63500"/>
          </a:effectLst>
        </p:spPr>
      </p:pic>
      <p:pic>
        <p:nvPicPr>
          <p:cNvPr id="12" name="Picture 6">
            <a:extLst>
              <a:ext uri="{FF2B5EF4-FFF2-40B4-BE49-F238E27FC236}">
                <a16:creationId xmlns:a16="http://schemas.microsoft.com/office/drawing/2014/main" id="{D2D66F0B-F3DE-F86D-581B-0FDB9A71A5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3" r="6522"/>
          <a:stretch>
            <a:fillRect/>
          </a:stretch>
        </p:blipFill>
        <p:spPr bwMode="auto">
          <a:xfrm>
            <a:off x="1" y="5638800"/>
            <a:ext cx="1006475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74929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2" r:id="rId1"/>
    <p:sldLayoutId id="2147483913" r:id="rId2"/>
    <p:sldLayoutId id="2147483914" r:id="rId3"/>
    <p:sldLayoutId id="2147483915" r:id="rId4"/>
    <p:sldLayoutId id="2147483916" r:id="rId5"/>
    <p:sldLayoutId id="2147483917" r:id="rId6"/>
    <p:sldLayoutId id="2147483918" r:id="rId7"/>
    <p:sldLayoutId id="2147483919" r:id="rId8"/>
    <p:sldLayoutId id="2147483920" r:id="rId9"/>
    <p:sldLayoutId id="2147483921" r:id="rId10"/>
    <p:sldLayoutId id="2147483922" r:id="rId11"/>
    <p:sldLayoutId id="2147483923" r:id="rId12"/>
    <p:sldLayoutId id="2147483924" r:id="rId13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375" b="1" kern="1200">
          <a:solidFill>
            <a:srgbClr val="FFC8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375" b="1">
          <a:solidFill>
            <a:srgbClr val="FFC800"/>
          </a:solidFill>
          <a:latin typeface="Corbel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375" b="1">
          <a:solidFill>
            <a:srgbClr val="FFC800"/>
          </a:solidFill>
          <a:latin typeface="Corbel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375" b="1">
          <a:solidFill>
            <a:srgbClr val="FFC800"/>
          </a:solidFill>
          <a:latin typeface="Corbel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375" b="1">
          <a:solidFill>
            <a:srgbClr val="FFC800"/>
          </a:solidFill>
          <a:latin typeface="Corbel" pitchFamily="34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75" b="1">
          <a:solidFill>
            <a:srgbClr val="FFC800"/>
          </a:solidFill>
          <a:latin typeface="Corbel" pitchFamily="34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75" b="1">
          <a:solidFill>
            <a:srgbClr val="FFC800"/>
          </a:solidFill>
          <a:latin typeface="Corbel" pitchFamily="34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75" b="1">
          <a:solidFill>
            <a:srgbClr val="FFC800"/>
          </a:solidFill>
          <a:latin typeface="Corbel" pitchFamily="34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75" b="1">
          <a:solidFill>
            <a:srgbClr val="FFC800"/>
          </a:solidFill>
          <a:latin typeface="Corbel" pitchFamily="34" charset="0"/>
        </a:defRPr>
      </a:lvl9pPr>
      <a:extLst/>
    </p:titleStyle>
    <p:bodyStyle>
      <a:lvl1pPr marL="328613" indent="-239316" algn="l" rtl="0" eaLnBrk="1" fontAlgn="base" hangingPunct="1">
        <a:spcBef>
          <a:spcPct val="0"/>
        </a:spcBef>
        <a:spcAft>
          <a:spcPct val="0"/>
        </a:spcAft>
        <a:buClr>
          <a:schemeClr val="accent1"/>
        </a:buClr>
        <a:buSzPct val="80000"/>
        <a:buFont typeface="Wingdings 2" pitchFamily="18" charset="2"/>
        <a:buChar char="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7688" indent="-204788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Wingdings" pitchFamily="2" charset="2"/>
        <a:buChar char="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746522" indent="-171450" algn="l" rtl="0" eaLnBrk="1" fontAlgn="base" hangingPunct="1">
        <a:spcBef>
          <a:spcPct val="20000"/>
        </a:spcBef>
        <a:spcAft>
          <a:spcPct val="0"/>
        </a:spcAft>
        <a:buClr>
          <a:srgbClr val="E66C7D"/>
        </a:buClr>
        <a:buFont typeface="Arial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12019" indent="-136922" algn="l" rtl="0" eaLnBrk="1" fontAlgn="base" hangingPunct="1">
        <a:spcBef>
          <a:spcPct val="20000"/>
        </a:spcBef>
        <a:spcAft>
          <a:spcPct val="0"/>
        </a:spcAft>
        <a:buClr>
          <a:srgbClr val="6BB76D"/>
        </a:buClr>
        <a:buFont typeface="Arial" charset="0"/>
        <a:buChar char="▪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069181" indent="-136922" algn="l" rtl="0" eaLnBrk="1" fontAlgn="base" hangingPunct="1">
        <a:spcBef>
          <a:spcPct val="20000"/>
        </a:spcBef>
        <a:spcAft>
          <a:spcPct val="0"/>
        </a:spcAft>
        <a:buClr>
          <a:srgbClr val="E88651"/>
        </a:buClr>
        <a:buFont typeface="Wingdings 3" pitchFamily="18" charset="2"/>
        <a:buChar char=""/>
        <a:defRPr lang="en-US"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220724" indent="-13716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indent="-13716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1522476" indent="-13716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1673352" indent="-13716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35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09800" y="1143001"/>
            <a:ext cx="7772400" cy="3048000"/>
          </a:xfrm>
        </p:spPr>
        <p:txBody>
          <a:bodyPr/>
          <a:lstStyle/>
          <a:p>
            <a:pPr eaLnBrk="1" hangingPunct="1">
              <a:defRPr/>
            </a:pPr>
            <a:br>
              <a:rPr lang="en-US" sz="4000" noProof="0" dirty="0"/>
            </a:br>
            <a:br>
              <a:rPr lang="en-US" sz="4000" noProof="0" dirty="0"/>
            </a:br>
            <a:r>
              <a:rPr lang="en-US" sz="3200" noProof="0" dirty="0"/>
              <a:t>Examples of questions</a:t>
            </a:r>
            <a:endParaRPr lang="en-US" sz="2000" noProof="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147" name="Rectangle 3"/>
              <p:cNvSpPr>
                <a:spLocks noGrp="1" noChangeArrowheads="1"/>
              </p:cNvSpPr>
              <p:nvPr>
                <p:ph type="body" sz="half" idx="1"/>
              </p:nvPr>
            </p:nvSpPr>
            <p:spPr>
              <a:xfrm>
                <a:off x="1905000" y="1485900"/>
                <a:ext cx="8613140" cy="5181596"/>
              </a:xfrm>
            </p:spPr>
            <p:txBody>
              <a:bodyPr/>
              <a:lstStyle/>
              <a:p>
                <a:pPr marL="0" indent="0" algn="just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SzPts val="1200"/>
                  <a:buNone/>
                  <a:tabLst>
                    <a:tab pos="270510" algn="l"/>
                  </a:tabLst>
                </a:pP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Consider a chromosome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i="1" noProof="0" smtClean="0"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v</m:t>
                    </m:r>
                    <m:r>
                      <a:rPr lang="en-US" sz="1800" i="1" noProof="0" smtClean="0"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d>
                      <m:dPr>
                        <m:ctrlPr>
                          <a:rPr lang="en-US" sz="1800" i="1" noProof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i="1" noProof="0" smtClean="0">
                            <a:latin typeface="Cambria Math" panose="02040503050406030204" pitchFamily="18" charset="0"/>
                          </a:rPr>
                          <m:t>0,3,0,4,5,0</m:t>
                        </m:r>
                      </m:e>
                    </m:d>
                  </m:oMath>
                </a14:m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. The search space (solution space) consists of vectors of size 6, where all components have values in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1800" i="1" noProof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i="1" noProof="0" smtClean="0">
                            <a:latin typeface="Cambria Math" panose="02040503050406030204" pitchFamily="18" charset="0"/>
                          </a:rPr>
                          <m:t>0,1,…,</m:t>
                        </m:r>
                        <m:r>
                          <a:rPr lang="en-US" sz="1800" i="1" noProof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1800" i="1" noProof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800" i="1" noProof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800" i="1" noProof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sz="1800" i="1" noProof="0" smtClean="0">
                        <a:latin typeface="Cambria Math" panose="02040503050406030204" pitchFamily="18" charset="0"/>
                      </a:rPr>
                      <m:t>10</m:t>
                    </m:r>
                  </m:oMath>
                </a14:m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, with the first and last components being zero. Then:</a:t>
                </a:r>
              </a:p>
              <a:p>
                <a:pPr marL="0" indent="0" algn="just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SzPts val="1200"/>
                  <a:buNone/>
                  <a:tabLst>
                    <a:tab pos="270510" algn="l"/>
                  </a:tabLst>
                </a:pPr>
                <a:endParaRPr lang="en-US" sz="1800" noProof="0" dirty="0">
                  <a:latin typeface="Times New Roman" panose="02020603050405020304" pitchFamily="18" charset="0"/>
                  <a:ea typeface="Calibri" panose="020F0502020204030204" pitchFamily="34" charset="0"/>
                </a:endParaRPr>
              </a:p>
              <a:p>
                <a:pPr marL="342900" indent="-342900" algn="just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SzPts val="1200"/>
                  <a:buFont typeface="+mj-lt"/>
                  <a:buAutoNum type="alphaUcPeriod"/>
                  <a:tabLst>
                    <a:tab pos="270510" algn="l"/>
                  </a:tabLst>
                </a:pP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A mutation applied on a gene of </a:t>
                </a:r>
                <a:r>
                  <a:rPr lang="en-US" sz="1800" i="1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v </a:t>
                </a: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always leads to a feasible chromosome, if random reset operator is applied</a:t>
                </a:r>
              </a:p>
              <a:p>
                <a:pPr marL="342900" indent="-342900" algn="just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SzPts val="1200"/>
                  <a:buFont typeface="+mj-lt"/>
                  <a:buAutoNum type="alphaUcPeriod"/>
                  <a:tabLst>
                    <a:tab pos="270510" algn="l"/>
                  </a:tabLst>
                </a:pP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A mutation applied on a gene of </a:t>
                </a:r>
                <a:r>
                  <a:rPr lang="en-US" sz="1800" i="1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v </a:t>
                </a: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always leads to a feasible chromosome, if creep operator is applied</a:t>
                </a:r>
              </a:p>
              <a:p>
                <a:pPr marL="342900" indent="-342900" algn="just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SzPts val="1200"/>
                  <a:buFont typeface="+mj-lt"/>
                  <a:buAutoNum type="alphaUcPeriod"/>
                  <a:tabLst>
                    <a:tab pos="270510" algn="l"/>
                  </a:tabLst>
                </a:pP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Chromosome </a:t>
                </a:r>
                <a:r>
                  <a:rPr lang="en-US" sz="1800" i="1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v </a:t>
                </a: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may enter a single-point crossover operation with any other feasible chromosome from the search space and will always produce feasible descendants</a:t>
                </a:r>
              </a:p>
              <a:p>
                <a:pPr marL="342900" indent="-342900" algn="just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SzPts val="1200"/>
                  <a:buFont typeface="+mj-lt"/>
                  <a:buAutoNum type="alphaUcPeriod"/>
                  <a:tabLst>
                    <a:tab pos="270510" algn="l"/>
                  </a:tabLst>
                </a:pP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It is not always possible to select </a:t>
                </a:r>
                <a:r>
                  <a:rPr lang="en-US" sz="1800" i="1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v</a:t>
                </a: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 as parent</a:t>
                </a:r>
              </a:p>
              <a:p>
                <a:pPr marL="342900" indent="-342900" algn="just">
                  <a:lnSpc>
                    <a:spcPct val="115000"/>
                  </a:lnSpc>
                  <a:spcBef>
                    <a:spcPts val="0"/>
                  </a:spcBef>
                  <a:spcAft>
                    <a:spcPts val="1000"/>
                  </a:spcAft>
                  <a:buSzPts val="1200"/>
                  <a:buFont typeface="+mj-lt"/>
                  <a:buAutoNum type="alphaUcPeriod"/>
                  <a:tabLst>
                    <a:tab pos="270510" algn="l"/>
                  </a:tabLst>
                </a:pP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None of the other answers </a:t>
                </a:r>
                <a:r>
                  <a:rPr lang="en-US" sz="1800" noProof="0">
                    <a:latin typeface="Times New Roman" panose="02020603050405020304" pitchFamily="18" charset="0"/>
                    <a:ea typeface="Calibri" panose="020F0502020204030204" pitchFamily="34" charset="0"/>
                  </a:rPr>
                  <a:t>is correct</a:t>
                </a:r>
                <a:endParaRPr lang="en-US" sz="1800" noProof="0" dirty="0">
                  <a:latin typeface="Times New Roman" panose="02020603050405020304" pitchFamily="18" charset="0"/>
                  <a:ea typeface="Calibri" panose="020F0502020204030204" pitchFamily="34" charset="0"/>
                </a:endParaRPr>
              </a:p>
              <a:p>
                <a:pPr marL="0" indent="0">
                  <a:buNone/>
                </a:pPr>
                <a:endParaRPr lang="en-US" sz="1800" noProof="0" dirty="0"/>
              </a:p>
            </p:txBody>
          </p:sp>
        </mc:Choice>
        <mc:Fallback>
          <p:sp>
            <p:nvSpPr>
              <p:cNvPr id="6147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1"/>
              </p:nvPr>
            </p:nvSpPr>
            <p:spPr>
              <a:xfrm>
                <a:off x="1905000" y="1485900"/>
                <a:ext cx="8613140" cy="5181596"/>
              </a:xfrm>
              <a:blipFill>
                <a:blip r:embed="rId3"/>
                <a:stretch>
                  <a:fillRect l="-1062" r="-6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148" name="Rectangle 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49" name="Rectangle 11"/>
          <p:cNvSpPr>
            <a:spLocks noChangeArrowheads="1"/>
          </p:cNvSpPr>
          <p:nvPr/>
        </p:nvSpPr>
        <p:spPr bwMode="auto">
          <a:xfrm>
            <a:off x="1524001" y="3153847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0" name="Rectangle 1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1" name="Rectangle 15"/>
          <p:cNvSpPr>
            <a:spLocks noChangeArrowheads="1"/>
          </p:cNvSpPr>
          <p:nvPr/>
        </p:nvSpPr>
        <p:spPr bwMode="auto">
          <a:xfrm>
            <a:off x="1524001" y="314908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2" name="Rectangle 1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3" name="Rectangle 2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4" name="Rectangle 2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5" name="Rectangle 2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6" name="Rectangle 2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7" name="Rectangle 3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8" name="Rectangle 3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9" name="Rectangle 35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0" name="Rectangle 3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1" name="Rectangle 4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2" name="Rectangle 4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3" name="Rectangle 45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4" name="Rectangle 4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5" name="Rectangle 52"/>
          <p:cNvSpPr>
            <a:spLocks noChangeArrowheads="1"/>
          </p:cNvSpPr>
          <p:nvPr/>
        </p:nvSpPr>
        <p:spPr bwMode="auto">
          <a:xfrm>
            <a:off x="1524001" y="16441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6" name="Rectangle 54"/>
          <p:cNvSpPr>
            <a:spLocks noChangeArrowheads="1"/>
          </p:cNvSpPr>
          <p:nvPr/>
        </p:nvSpPr>
        <p:spPr bwMode="auto">
          <a:xfrm>
            <a:off x="1524001" y="13012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9206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902460" y="1511631"/>
            <a:ext cx="8765540" cy="4991099"/>
          </a:xfrm>
        </p:spPr>
        <p:txBody>
          <a:bodyPr/>
          <a:lstStyle/>
          <a:p>
            <a:pPr marL="0" indent="0">
              <a:buNone/>
            </a:pPr>
            <a:r>
              <a:rPr lang="en-US" sz="1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genetic algorithms, the permutation representation:</a:t>
            </a:r>
          </a:p>
          <a:p>
            <a:pPr marL="0" indent="0">
              <a:buNone/>
            </a:pPr>
            <a:endParaRPr lang="en-US" sz="1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lphaUcPeriod"/>
            </a:pPr>
            <a:r>
              <a:rPr lang="en-US" sz="1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Does not allow the use of crossover</a:t>
            </a:r>
          </a:p>
          <a:p>
            <a:pPr>
              <a:buFont typeface="+mj-lt"/>
              <a:buAutoNum type="alphaUcPeriod"/>
            </a:pPr>
            <a:r>
              <a:rPr lang="en-US" sz="1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Does not allow the use of mutation operators</a:t>
            </a:r>
          </a:p>
          <a:p>
            <a:pPr>
              <a:buFont typeface="+mj-lt"/>
              <a:buAutoNum type="alphaUcPeriod"/>
            </a:pPr>
            <a:r>
              <a:rPr lang="en-US" sz="1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Does not allow more than two genes with the same value in a chromosome</a:t>
            </a:r>
          </a:p>
          <a:p>
            <a:pPr>
              <a:buFont typeface="+mj-lt"/>
              <a:buAutoNum type="alphaUcPeriod"/>
            </a:pPr>
            <a:r>
              <a:rPr lang="en-US" sz="1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Requires specially defined variation operators</a:t>
            </a:r>
          </a:p>
          <a:p>
            <a:pPr>
              <a:buFont typeface="+mj-lt"/>
              <a:buAutoNum type="alphaUcPeriod"/>
            </a:pPr>
            <a:r>
              <a:rPr lang="en-US" sz="1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not used</a:t>
            </a:r>
          </a:p>
          <a:p>
            <a:pPr marL="0" indent="0">
              <a:buNone/>
            </a:pPr>
            <a:endParaRPr lang="en-US" sz="1800" noProof="0" dirty="0"/>
          </a:p>
        </p:txBody>
      </p:sp>
      <p:sp>
        <p:nvSpPr>
          <p:cNvPr id="6148" name="Rectangle 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49" name="Rectangle 11"/>
          <p:cNvSpPr>
            <a:spLocks noChangeArrowheads="1"/>
          </p:cNvSpPr>
          <p:nvPr/>
        </p:nvSpPr>
        <p:spPr bwMode="auto">
          <a:xfrm>
            <a:off x="1524001" y="3153847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0" name="Rectangle 1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1" name="Rectangle 15"/>
          <p:cNvSpPr>
            <a:spLocks noChangeArrowheads="1"/>
          </p:cNvSpPr>
          <p:nvPr/>
        </p:nvSpPr>
        <p:spPr bwMode="auto">
          <a:xfrm>
            <a:off x="1524001" y="314908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2" name="Rectangle 1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3" name="Rectangle 2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4" name="Rectangle 2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5" name="Rectangle 2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6" name="Rectangle 2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7" name="Rectangle 3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8" name="Rectangle 3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9" name="Rectangle 35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0" name="Rectangle 3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1" name="Rectangle 4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2" name="Rectangle 4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3" name="Rectangle 45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4" name="Rectangle 4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5" name="Rectangle 52"/>
          <p:cNvSpPr>
            <a:spLocks noChangeArrowheads="1"/>
          </p:cNvSpPr>
          <p:nvPr/>
        </p:nvSpPr>
        <p:spPr bwMode="auto">
          <a:xfrm>
            <a:off x="1524001" y="16441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6" name="Rectangle 54"/>
          <p:cNvSpPr>
            <a:spLocks noChangeArrowheads="1"/>
          </p:cNvSpPr>
          <p:nvPr/>
        </p:nvSpPr>
        <p:spPr bwMode="auto">
          <a:xfrm>
            <a:off x="1524001" y="13012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878709" y="1485901"/>
            <a:ext cx="8765540" cy="4991099"/>
          </a:xfrm>
        </p:spPr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In a genetic algorithm, the fitness function: 1. Evaluates the algorithm quality; 2. Must be randomly selected; 3. Evaluates the speed of finding a solution against the consumption of resources; 4. Must be modified at each iteration; 5. Selects the individuals that will reproduce; 6. Selects the individuals that pass into the next generation; 7. Evaluates the quality of the current population against the initial one; 8. Evaluates the quality of the current population against the previous one; 9. Evaluates the quality of each candidate.</a:t>
            </a:r>
          </a:p>
          <a:p>
            <a:pPr marL="0" indent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tabLst>
                <a:tab pos="270510" algn="l"/>
              </a:tabLst>
            </a:pPr>
            <a:endParaRPr lang="en-US" sz="1800" noProof="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UcPeriod"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1, 3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UcPeriod"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2, 3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UcPeriod"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9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UcPeriod"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4, 5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+mj-lt"/>
              <a:buAutoNum type="alphaUcPeriod"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6, 7, 8</a:t>
            </a:r>
          </a:p>
          <a:p>
            <a:pPr marL="0" indent="0">
              <a:buNone/>
            </a:pPr>
            <a:endParaRPr lang="en-US" sz="1800" noProof="0" dirty="0"/>
          </a:p>
        </p:txBody>
      </p:sp>
      <p:sp>
        <p:nvSpPr>
          <p:cNvPr id="6148" name="Rectangle 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49" name="Rectangle 11"/>
          <p:cNvSpPr>
            <a:spLocks noChangeArrowheads="1"/>
          </p:cNvSpPr>
          <p:nvPr/>
        </p:nvSpPr>
        <p:spPr bwMode="auto">
          <a:xfrm>
            <a:off x="1524001" y="3153847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0" name="Rectangle 1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1" name="Rectangle 15"/>
          <p:cNvSpPr>
            <a:spLocks noChangeArrowheads="1"/>
          </p:cNvSpPr>
          <p:nvPr/>
        </p:nvSpPr>
        <p:spPr bwMode="auto">
          <a:xfrm>
            <a:off x="1524001" y="314908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2" name="Rectangle 1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3" name="Rectangle 2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4" name="Rectangle 2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5" name="Rectangle 2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6" name="Rectangle 2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7" name="Rectangle 3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8" name="Rectangle 3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9" name="Rectangle 35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0" name="Rectangle 3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1" name="Rectangle 4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2" name="Rectangle 4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3" name="Rectangle 45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4" name="Rectangle 4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5" name="Rectangle 52"/>
          <p:cNvSpPr>
            <a:spLocks noChangeArrowheads="1"/>
          </p:cNvSpPr>
          <p:nvPr/>
        </p:nvSpPr>
        <p:spPr bwMode="auto">
          <a:xfrm>
            <a:off x="1524001" y="16441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6" name="Rectangle 54"/>
          <p:cNvSpPr>
            <a:spLocks noChangeArrowheads="1"/>
          </p:cNvSpPr>
          <p:nvPr/>
        </p:nvSpPr>
        <p:spPr bwMode="auto">
          <a:xfrm>
            <a:off x="1524001" y="13012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936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902460" y="1511631"/>
            <a:ext cx="8765540" cy="4991099"/>
          </a:xfrm>
        </p:spPr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Consider 	</a:t>
            </a:r>
          </a:p>
          <a:p>
            <a:pPr marL="0" indent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tabLst>
                <a:tab pos="270510" algn="l"/>
              </a:tabLst>
            </a:pPr>
            <a:r>
              <a:rPr lang="en-US" sz="1800" noProof="0" dirty="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X=[ 6 1 8 10 5 7 9  3 4 2 ] </a:t>
            </a: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and </a:t>
            </a:r>
          </a:p>
          <a:p>
            <a:pPr marL="0" indent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tabLst>
                <a:tab pos="270510" algn="l"/>
              </a:tabLst>
            </a:pPr>
            <a:r>
              <a:rPr lang="en-US" sz="1800" noProof="0" dirty="0"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Y=[ 9 8 7  3 6 1 5 10 4 2 ] </a:t>
            </a: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permutations. </a:t>
            </a:r>
          </a:p>
          <a:p>
            <a:pPr marL="0" indent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Which descendants are creates using the CX operator?</a:t>
            </a:r>
          </a:p>
          <a:p>
            <a:pPr marL="0" indent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tabLst>
                <a:tab pos="270510" algn="l"/>
              </a:tabLst>
            </a:pPr>
            <a:endParaRPr lang="en-US" sz="1800" noProof="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UcPeriod"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C1=[ 2 6 7 8 10 5 1 9 3 4 ], C2=[ 2 8 1 3 6 7 5 10 4 9 ]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UcPeriod"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C1=[ 6 8 7 10 5 1 9 3 4 2 ], C2=[ 9 1 8 3 6 7 5 10 4 2 ]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UcPeriod"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C1=[ 6 7 8 10 5 1 9 3 4 2 ], C2=[ 9 8 1 3 6 7 5 10 4 2 ]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UcPeriod"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C1=[ 8 7 10 5 1 9 3 4 2 6 ], C2=[ 2 9 1 8 3 6 7 5 10 4 ]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+mj-lt"/>
              <a:buAutoNum type="alphaUcPeriod"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C1=Y, C2=X</a:t>
            </a:r>
          </a:p>
          <a:p>
            <a:pPr marL="0" indent="0">
              <a:buNone/>
            </a:pPr>
            <a:endParaRPr lang="en-US" sz="1800" noProof="0" dirty="0"/>
          </a:p>
        </p:txBody>
      </p:sp>
      <p:sp>
        <p:nvSpPr>
          <p:cNvPr id="6148" name="Rectangle 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49" name="Rectangle 11"/>
          <p:cNvSpPr>
            <a:spLocks noChangeArrowheads="1"/>
          </p:cNvSpPr>
          <p:nvPr/>
        </p:nvSpPr>
        <p:spPr bwMode="auto">
          <a:xfrm>
            <a:off x="1524001" y="3153847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0" name="Rectangle 1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1" name="Rectangle 15"/>
          <p:cNvSpPr>
            <a:spLocks noChangeArrowheads="1"/>
          </p:cNvSpPr>
          <p:nvPr/>
        </p:nvSpPr>
        <p:spPr bwMode="auto">
          <a:xfrm>
            <a:off x="1524001" y="314908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2" name="Rectangle 1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3" name="Rectangle 2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4" name="Rectangle 2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5" name="Rectangle 2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6" name="Rectangle 2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7" name="Rectangle 3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8" name="Rectangle 3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9" name="Rectangle 35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0" name="Rectangle 3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1" name="Rectangle 4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2" name="Rectangle 4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3" name="Rectangle 45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4" name="Rectangle 4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5" name="Rectangle 52"/>
          <p:cNvSpPr>
            <a:spLocks noChangeArrowheads="1"/>
          </p:cNvSpPr>
          <p:nvPr/>
        </p:nvSpPr>
        <p:spPr bwMode="auto">
          <a:xfrm>
            <a:off x="1524001" y="16441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6" name="Rectangle 54"/>
          <p:cNvSpPr>
            <a:spLocks noChangeArrowheads="1"/>
          </p:cNvSpPr>
          <p:nvPr/>
        </p:nvSpPr>
        <p:spPr bwMode="auto">
          <a:xfrm>
            <a:off x="1524001" y="13012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860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902460" y="1485901"/>
            <a:ext cx="8765540" cy="4991099"/>
          </a:xfrm>
        </p:spPr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In evolutionary strategies</a:t>
            </a:r>
          </a:p>
          <a:p>
            <a:pPr marL="0" indent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tabLst>
                <a:tab pos="270510" algn="l"/>
              </a:tabLst>
            </a:pPr>
            <a:endParaRPr lang="en-US" sz="1800" noProof="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UcPeriod"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OCX crossover operators are used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UcPeriod"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Mutation operators are not allowed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UcPeriod"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The most commonly used mutation operator is swap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UcPeriod"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The mutation is applied with probability 1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+mj-lt"/>
              <a:buAutoNum type="alphaUcPeriod"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The representation is a binary vector</a:t>
            </a:r>
            <a:endParaRPr lang="en-US" sz="1800" noProof="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0" indent="0">
              <a:buNone/>
            </a:pPr>
            <a:endParaRPr lang="en-US" sz="1800" noProof="0" dirty="0"/>
          </a:p>
        </p:txBody>
      </p:sp>
      <p:sp>
        <p:nvSpPr>
          <p:cNvPr id="6148" name="Rectangle 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49" name="Rectangle 11"/>
          <p:cNvSpPr>
            <a:spLocks noChangeArrowheads="1"/>
          </p:cNvSpPr>
          <p:nvPr/>
        </p:nvSpPr>
        <p:spPr bwMode="auto">
          <a:xfrm>
            <a:off x="1524001" y="3153847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0" name="Rectangle 1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1" name="Rectangle 15"/>
          <p:cNvSpPr>
            <a:spLocks noChangeArrowheads="1"/>
          </p:cNvSpPr>
          <p:nvPr/>
        </p:nvSpPr>
        <p:spPr bwMode="auto">
          <a:xfrm>
            <a:off x="1524001" y="314908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2" name="Rectangle 1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3" name="Rectangle 2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4" name="Rectangle 2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5" name="Rectangle 2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6" name="Rectangle 2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7" name="Rectangle 3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8" name="Rectangle 3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9" name="Rectangle 35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0" name="Rectangle 3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1" name="Rectangle 4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2" name="Rectangle 4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3" name="Rectangle 45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4" name="Rectangle 4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5" name="Rectangle 52"/>
          <p:cNvSpPr>
            <a:spLocks noChangeArrowheads="1"/>
          </p:cNvSpPr>
          <p:nvPr/>
        </p:nvSpPr>
        <p:spPr bwMode="auto">
          <a:xfrm>
            <a:off x="1524001" y="16441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6" name="Rectangle 54"/>
          <p:cNvSpPr>
            <a:spLocks noChangeArrowheads="1"/>
          </p:cNvSpPr>
          <p:nvPr/>
        </p:nvSpPr>
        <p:spPr bwMode="auto">
          <a:xfrm>
            <a:off x="1524001" y="13012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088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2094230" y="1371602"/>
            <a:ext cx="8003540" cy="5486398"/>
          </a:xfrm>
        </p:spPr>
        <p:txBody>
          <a:bodyPr/>
          <a:lstStyle/>
          <a:p>
            <a:pPr marL="0" indent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In a genetic algorithm, the survivor selection operation: 1. Is applied on the current population; 2. Sometimes requires the computation of a selection probability distribution; 3. Always uses random factors; 4. Chooses the next generation from the individuals available after the mutation stage; 5. 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Selected individuals are always feasible</a:t>
            </a: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; 6. Sometimes uses random factors; 7. Ensures the survival of the individual with the maximum quality from the current population; 8. Leads to an increase of the average quality of the current population; 9. Guarantees 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a new generation with a higher average quality if age-based selection is used</a:t>
            </a: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; 10. Is applied at the beginning of each iterations; 11. Is applied on descendants generated from the current population; 12. Is applied on the current population and the descendants generated from the current population. </a:t>
            </a:r>
          </a:p>
          <a:p>
            <a:pPr marL="0" indent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tabLst>
                <a:tab pos="270510" algn="l"/>
              </a:tabLst>
            </a:pPr>
            <a:endParaRPr lang="en-US" sz="1800" noProof="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lphaUcPeriod"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2, 3, 4, 5, 6, 11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lphaUcPeriod"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4, 8, 11 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lphaUcPeriod"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2, 4, 5, 6, 12 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lphaUcPeriod"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6, 8, 11</a:t>
            </a:r>
          </a:p>
          <a:p>
            <a:pPr marL="342900" indent="-34290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200"/>
              <a:buFont typeface="+mj-lt"/>
              <a:buAutoNum type="alphaUcPeriod"/>
              <a:tabLst>
                <a:tab pos="270510" algn="l"/>
              </a:tabLst>
            </a:pPr>
            <a:r>
              <a:rPr lang="en-US" sz="1800" noProof="0" dirty="0">
                <a:latin typeface="Times New Roman" panose="02020603050405020304" pitchFamily="18" charset="0"/>
                <a:ea typeface="Calibri" panose="020F0502020204030204" pitchFamily="34" charset="0"/>
              </a:rPr>
              <a:t>1, 7</a:t>
            </a:r>
          </a:p>
          <a:p>
            <a:pPr marL="0" indent="0">
              <a:buNone/>
            </a:pPr>
            <a:endParaRPr lang="en-US" sz="1800" noProof="0" dirty="0"/>
          </a:p>
        </p:txBody>
      </p:sp>
      <p:sp>
        <p:nvSpPr>
          <p:cNvPr id="6148" name="Rectangle 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49" name="Rectangle 11"/>
          <p:cNvSpPr>
            <a:spLocks noChangeArrowheads="1"/>
          </p:cNvSpPr>
          <p:nvPr/>
        </p:nvSpPr>
        <p:spPr bwMode="auto">
          <a:xfrm>
            <a:off x="1524001" y="3153847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0" name="Rectangle 1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1" name="Rectangle 15"/>
          <p:cNvSpPr>
            <a:spLocks noChangeArrowheads="1"/>
          </p:cNvSpPr>
          <p:nvPr/>
        </p:nvSpPr>
        <p:spPr bwMode="auto">
          <a:xfrm>
            <a:off x="1524001" y="314908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2" name="Rectangle 1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3" name="Rectangle 2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4" name="Rectangle 2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5" name="Rectangle 2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6" name="Rectangle 2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7" name="Rectangle 3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8" name="Rectangle 3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9" name="Rectangle 35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0" name="Rectangle 3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1" name="Rectangle 4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2" name="Rectangle 4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3" name="Rectangle 45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4" name="Rectangle 4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5" name="Rectangle 52"/>
          <p:cNvSpPr>
            <a:spLocks noChangeArrowheads="1"/>
          </p:cNvSpPr>
          <p:nvPr/>
        </p:nvSpPr>
        <p:spPr bwMode="auto">
          <a:xfrm>
            <a:off x="1524001" y="16441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6" name="Rectangle 54"/>
          <p:cNvSpPr>
            <a:spLocks noChangeArrowheads="1"/>
          </p:cNvSpPr>
          <p:nvPr/>
        </p:nvSpPr>
        <p:spPr bwMode="auto">
          <a:xfrm>
            <a:off x="1524001" y="13012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8254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147" name="Rectangle 3"/>
              <p:cNvSpPr>
                <a:spLocks noGrp="1" noChangeArrowheads="1"/>
              </p:cNvSpPr>
              <p:nvPr>
                <p:ph type="body" sz="half" idx="1"/>
              </p:nvPr>
            </p:nvSpPr>
            <p:spPr>
              <a:xfrm>
                <a:off x="1902460" y="1521526"/>
                <a:ext cx="8765540" cy="5181596"/>
              </a:xfrm>
            </p:spPr>
            <p:txBody>
              <a:bodyPr/>
              <a:lstStyle/>
              <a:p>
                <a:pPr marL="0" indent="0" algn="just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SzPts val="1200"/>
                  <a:buNone/>
                  <a:tabLst>
                    <a:tab pos="270510" algn="l"/>
                  </a:tabLst>
                </a:pP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Consider a function </a:t>
                </a:r>
                <a14:m>
                  <m:oMath xmlns:m="http://schemas.openxmlformats.org/officeDocument/2006/math">
                    <m:r>
                      <a:rPr lang="en-US" sz="1800" i="1" noProof="0" smtClean="0"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𝑓</m:t>
                    </m:r>
                    <m:r>
                      <a:rPr lang="en-US" sz="1800" i="1" noProof="0"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:</m:t>
                    </m:r>
                    <m:d>
                      <m:dPr>
                        <m:begChr m:val="{"/>
                        <m:endChr m:val="}"/>
                        <m:ctrlPr>
                          <a:rPr lang="en-US" sz="1800" i="1" noProof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i="1" noProof="0">
                            <a:latin typeface="Cambria Math" panose="02040503050406030204" pitchFamily="18" charset="0"/>
                          </a:rPr>
                          <m:t>−1,2,3</m:t>
                        </m:r>
                      </m:e>
                    </m:d>
                    <m:r>
                      <a:rPr lang="en-US" sz="1800" i="1" noProof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sz="1800" i="1" noProof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. The best method to maximize this function is</a:t>
                </a:r>
              </a:p>
              <a:p>
                <a:pPr marL="0" indent="0" algn="just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SzPts val="1200"/>
                  <a:buNone/>
                  <a:tabLst>
                    <a:tab pos="270510" algn="l"/>
                  </a:tabLst>
                </a:pPr>
                <a:endParaRPr lang="en-US" sz="1800" noProof="0" dirty="0">
                  <a:latin typeface="Times New Roman" panose="02020603050405020304" pitchFamily="18" charset="0"/>
                  <a:ea typeface="Calibri" panose="020F0502020204030204" pitchFamily="34" charset="0"/>
                </a:endParaRPr>
              </a:p>
              <a:p>
                <a:pPr marL="342900" indent="-342900" algn="just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SzPts val="1200"/>
                  <a:buFont typeface="+mj-lt"/>
                  <a:buAutoNum type="alphaUcPeriod"/>
                  <a:tabLst>
                    <a:tab pos="270510" algn="l"/>
                  </a:tabLst>
                </a:pP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Directly compute the all values of f and choose the best one</a:t>
                </a:r>
              </a:p>
              <a:p>
                <a:pPr marL="342900" indent="-342900" algn="just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SzPts val="1200"/>
                  <a:buFont typeface="+mj-lt"/>
                  <a:buAutoNum type="alphaUcPeriod"/>
                  <a:tabLst>
                    <a:tab pos="270510" algn="l"/>
                  </a:tabLst>
                </a:pP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A genetic algorithm</a:t>
                </a:r>
              </a:p>
              <a:p>
                <a:pPr marL="342900" indent="-342900" algn="just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SzPts val="1200"/>
                  <a:buFont typeface="+mj-lt"/>
                  <a:buAutoNum type="alphaUcPeriod"/>
                  <a:tabLst>
                    <a:tab pos="270510" algn="l"/>
                  </a:tabLst>
                </a:pP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A hill-climbing algorithm</a:t>
                </a:r>
              </a:p>
              <a:p>
                <a:pPr marL="342900" indent="-342900" algn="just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SzPts val="1200"/>
                  <a:buFont typeface="+mj-lt"/>
                  <a:buAutoNum type="alphaUcPeriod"/>
                  <a:tabLst>
                    <a:tab pos="270510" algn="l"/>
                  </a:tabLst>
                </a:pP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An evolutionary strategy</a:t>
                </a:r>
              </a:p>
              <a:p>
                <a:pPr marL="342900" indent="-342900" algn="just">
                  <a:lnSpc>
                    <a:spcPct val="115000"/>
                  </a:lnSpc>
                  <a:spcBef>
                    <a:spcPts val="0"/>
                  </a:spcBef>
                  <a:spcAft>
                    <a:spcPts val="1000"/>
                  </a:spcAft>
                  <a:buSzPts val="1200"/>
                  <a:buFont typeface="+mj-lt"/>
                  <a:buAutoNum type="alphaUcPeriod"/>
                  <a:tabLst>
                    <a:tab pos="270510" algn="l"/>
                  </a:tabLst>
                </a:pP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The backtracking algorithm</a:t>
                </a:r>
              </a:p>
              <a:p>
                <a:pPr marL="0" indent="0">
                  <a:buNone/>
                </a:pPr>
                <a:endParaRPr lang="en-US" sz="1800" noProof="0" dirty="0"/>
              </a:p>
            </p:txBody>
          </p:sp>
        </mc:Choice>
        <mc:Fallback>
          <p:sp>
            <p:nvSpPr>
              <p:cNvPr id="6147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1"/>
              </p:nvPr>
            </p:nvSpPr>
            <p:spPr>
              <a:xfrm>
                <a:off x="1902460" y="1521526"/>
                <a:ext cx="8765540" cy="5181596"/>
              </a:xfrm>
              <a:blipFill>
                <a:blip r:embed="rId3"/>
                <a:stretch>
                  <a:fillRect l="-9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148" name="Rectangle 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49" name="Rectangle 11"/>
          <p:cNvSpPr>
            <a:spLocks noChangeArrowheads="1"/>
          </p:cNvSpPr>
          <p:nvPr/>
        </p:nvSpPr>
        <p:spPr bwMode="auto">
          <a:xfrm>
            <a:off x="1524001" y="3153847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0" name="Rectangle 1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1" name="Rectangle 15"/>
          <p:cNvSpPr>
            <a:spLocks noChangeArrowheads="1"/>
          </p:cNvSpPr>
          <p:nvPr/>
        </p:nvSpPr>
        <p:spPr bwMode="auto">
          <a:xfrm>
            <a:off x="1524001" y="314908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2" name="Rectangle 1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3" name="Rectangle 2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4" name="Rectangle 2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5" name="Rectangle 2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6" name="Rectangle 2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7" name="Rectangle 3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8" name="Rectangle 3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9" name="Rectangle 35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0" name="Rectangle 3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1" name="Rectangle 4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2" name="Rectangle 4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3" name="Rectangle 45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4" name="Rectangle 4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5" name="Rectangle 52"/>
          <p:cNvSpPr>
            <a:spLocks noChangeArrowheads="1"/>
          </p:cNvSpPr>
          <p:nvPr/>
        </p:nvSpPr>
        <p:spPr bwMode="auto">
          <a:xfrm>
            <a:off x="1524001" y="16441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6" name="Rectangle 54"/>
          <p:cNvSpPr>
            <a:spLocks noChangeArrowheads="1"/>
          </p:cNvSpPr>
          <p:nvPr/>
        </p:nvSpPr>
        <p:spPr bwMode="auto">
          <a:xfrm>
            <a:off x="1524001" y="13012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652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147" name="Rectangle 3"/>
              <p:cNvSpPr>
                <a:spLocks noGrp="1" noChangeArrowheads="1"/>
              </p:cNvSpPr>
              <p:nvPr>
                <p:ph type="body" sz="half" idx="1"/>
              </p:nvPr>
            </p:nvSpPr>
            <p:spPr>
              <a:xfrm>
                <a:off x="1902460" y="1514599"/>
                <a:ext cx="8765540" cy="5181596"/>
              </a:xfrm>
            </p:spPr>
            <p:txBody>
              <a:bodyPr/>
              <a:lstStyle/>
              <a:p>
                <a:pPr marL="0" indent="0" algn="just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SzPts val="1200"/>
                  <a:buNone/>
                  <a:tabLst>
                    <a:tab pos="270510" algn="l"/>
                  </a:tabLst>
                </a:pP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Consider a chromosome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i="1" noProof="0" smtClean="0"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v</m:t>
                    </m:r>
                    <m:r>
                      <a:rPr lang="en-US" sz="1800" i="1" noProof="0" smtClean="0"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d>
                      <m:dPr>
                        <m:ctrlPr>
                          <a:rPr lang="en-US" sz="1800" i="1" noProof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i="1" noProof="0" smtClean="0">
                            <a:latin typeface="Cambria Math" panose="02040503050406030204" pitchFamily="18" charset="0"/>
                          </a:rPr>
                          <m:t>0,1,0,1,0,0</m:t>
                        </m:r>
                      </m:e>
                    </m:d>
                  </m:oMath>
                </a14:m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. The solution space (</a:t>
                </a:r>
                <a:r>
                  <a:rPr lang="en-US" sz="1800" noProof="0" dirty="0" err="1">
                    <a:latin typeface="Times New Roman" panose="02020603050405020304" pitchFamily="18" charset="0"/>
                    <a:ea typeface="Calibri" panose="020F0502020204030204" pitchFamily="34" charset="0"/>
                  </a:rPr>
                  <a:t>searc</a:t>
                </a:r>
                <a:r>
                  <a:rPr lang="en-US" sz="18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h space) consists of binary vectors of size 6 with an even number of bits 1.</a:t>
                </a: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Then:</a:t>
                </a:r>
              </a:p>
              <a:p>
                <a:pPr marL="0" indent="0" algn="just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SzPts val="1200"/>
                  <a:buNone/>
                  <a:tabLst>
                    <a:tab pos="270510" algn="l"/>
                  </a:tabLst>
                </a:pPr>
                <a:endParaRPr lang="en-US" sz="1800" noProof="0" dirty="0">
                  <a:latin typeface="Times New Roman" panose="02020603050405020304" pitchFamily="18" charset="0"/>
                  <a:ea typeface="Calibri" panose="020F0502020204030204" pitchFamily="34" charset="0"/>
                </a:endParaRPr>
              </a:p>
              <a:p>
                <a:pPr marL="342900" indent="-342900" algn="just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SzPts val="1200"/>
                  <a:buFont typeface="+mj-lt"/>
                  <a:buAutoNum type="alphaUcPeriod"/>
                  <a:tabLst>
                    <a:tab pos="270510" algn="l"/>
                  </a:tabLst>
                </a:pP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A mutation applied on a gene </a:t>
                </a:r>
                <a:r>
                  <a:rPr lang="en-US" sz="1800" i="1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v</a:t>
                </a: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 always produces a feasible chromosome</a:t>
                </a:r>
              </a:p>
              <a:p>
                <a:pPr marL="342900" indent="-342900" algn="just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SzPts val="1200"/>
                  <a:buFont typeface="+mj-lt"/>
                  <a:buAutoNum type="alphaUcPeriod"/>
                  <a:tabLst>
                    <a:tab pos="270510" algn="l"/>
                  </a:tabLst>
                </a:pP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Chromosome </a:t>
                </a:r>
                <a:r>
                  <a:rPr lang="en-US" sz="1800" i="1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v</a:t>
                </a: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 is not feasible</a:t>
                </a:r>
              </a:p>
              <a:p>
                <a:pPr marL="342900" indent="-342900" algn="just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SzPts val="1200"/>
                  <a:buFont typeface="+mj-lt"/>
                  <a:buAutoNum type="alphaUcPeriod"/>
                  <a:tabLst>
                    <a:tab pos="270510" algn="l"/>
                  </a:tabLst>
                </a:pP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The neighbors generated by a hill-climbing algorithm as vectors at Hamming distance 1 from </a:t>
                </a:r>
                <a:r>
                  <a:rPr lang="en-US" sz="1800" i="1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v </a:t>
                </a: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are all feasible</a:t>
                </a:r>
              </a:p>
              <a:p>
                <a:pPr marL="342900" indent="-342900" algn="just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SzPts val="1200"/>
                  <a:buFont typeface="+mj-lt"/>
                  <a:buAutoNum type="alphaUcPeriod"/>
                  <a:tabLst>
                    <a:tab pos="270510" algn="l"/>
                  </a:tabLst>
                </a:pP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An evolutionary </a:t>
                </a:r>
                <a:r>
                  <a:rPr lang="en-US" sz="18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strategy may compute mutated variants of </a:t>
                </a:r>
                <a:r>
                  <a:rPr lang="en-US" sz="1800" i="1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v</a:t>
                </a:r>
                <a:endParaRPr lang="en-US" sz="1800" noProof="0" dirty="0">
                  <a:latin typeface="Times New Roman" panose="02020603050405020304" pitchFamily="18" charset="0"/>
                  <a:ea typeface="Calibri" panose="020F0502020204030204" pitchFamily="34" charset="0"/>
                </a:endParaRPr>
              </a:p>
              <a:p>
                <a:pPr marL="342900" indent="-342900" algn="just">
                  <a:lnSpc>
                    <a:spcPct val="115000"/>
                  </a:lnSpc>
                  <a:spcBef>
                    <a:spcPts val="0"/>
                  </a:spcBef>
                  <a:spcAft>
                    <a:spcPts val="1000"/>
                  </a:spcAft>
                  <a:buSzPts val="1200"/>
                  <a:buFont typeface="+mj-lt"/>
                  <a:buAutoNum type="alphaUcPeriod"/>
                  <a:tabLst>
                    <a:tab pos="270510" algn="l"/>
                  </a:tabLst>
                </a:pPr>
                <a:r>
                  <a:rPr lang="en-US" sz="1800" noProof="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None of the other answers is correct</a:t>
                </a:r>
              </a:p>
              <a:p>
                <a:pPr marL="0" indent="0">
                  <a:buNone/>
                </a:pPr>
                <a:endParaRPr lang="en-US" sz="1800" noProof="0" dirty="0"/>
              </a:p>
            </p:txBody>
          </p:sp>
        </mc:Choice>
        <mc:Fallback xmlns="">
          <p:sp>
            <p:nvSpPr>
              <p:cNvPr id="6147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1"/>
              </p:nvPr>
            </p:nvSpPr>
            <p:spPr>
              <a:xfrm>
                <a:off x="1902460" y="1514599"/>
                <a:ext cx="8765540" cy="5181596"/>
              </a:xfrm>
              <a:blipFill>
                <a:blip r:embed="rId3"/>
                <a:stretch>
                  <a:fillRect l="-974" r="-6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148" name="Rectangle 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49" name="Rectangle 11"/>
          <p:cNvSpPr>
            <a:spLocks noChangeArrowheads="1"/>
          </p:cNvSpPr>
          <p:nvPr/>
        </p:nvSpPr>
        <p:spPr bwMode="auto">
          <a:xfrm>
            <a:off x="1524001" y="3153847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0" name="Rectangle 1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1" name="Rectangle 15"/>
          <p:cNvSpPr>
            <a:spLocks noChangeArrowheads="1"/>
          </p:cNvSpPr>
          <p:nvPr/>
        </p:nvSpPr>
        <p:spPr bwMode="auto">
          <a:xfrm>
            <a:off x="1524001" y="314908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2" name="Rectangle 1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3" name="Rectangle 2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4" name="Rectangle 2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5" name="Rectangle 2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6" name="Rectangle 2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7" name="Rectangle 3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8" name="Rectangle 3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9" name="Rectangle 35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0" name="Rectangle 3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1" name="Rectangle 4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2" name="Rectangle 4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3" name="Rectangle 45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4" name="Rectangle 4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5" name="Rectangle 52"/>
          <p:cNvSpPr>
            <a:spLocks noChangeArrowheads="1"/>
          </p:cNvSpPr>
          <p:nvPr/>
        </p:nvSpPr>
        <p:spPr bwMode="auto">
          <a:xfrm>
            <a:off x="1524001" y="16441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6" name="Rectangle 54"/>
          <p:cNvSpPr>
            <a:spLocks noChangeArrowheads="1"/>
          </p:cNvSpPr>
          <p:nvPr/>
        </p:nvSpPr>
        <p:spPr bwMode="auto">
          <a:xfrm>
            <a:off x="1524001" y="13012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009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902460" y="1485901"/>
            <a:ext cx="8765540" cy="4991099"/>
          </a:xfrm>
        </p:spPr>
        <p:txBody>
          <a:bodyPr/>
          <a:lstStyle/>
          <a:p>
            <a:pPr marL="0" indent="0">
              <a:buNone/>
            </a:pPr>
            <a:r>
              <a:rPr lang="en-US" sz="1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evolutionary strategies, the representation with real values</a:t>
            </a:r>
          </a:p>
          <a:p>
            <a:pPr marL="0" indent="0">
              <a:buNone/>
            </a:pPr>
            <a:endParaRPr lang="en-US" sz="1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lphaUcPeriod"/>
            </a:pPr>
            <a:r>
              <a:rPr lang="en-US" sz="1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Uses probabilistic parent selection operators</a:t>
            </a:r>
          </a:p>
          <a:p>
            <a:pPr>
              <a:buFont typeface="+mj-lt"/>
              <a:buAutoNum type="alphaUcPeriod"/>
            </a:pPr>
            <a:r>
              <a:rPr lang="en-US" sz="1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Does not allow the use of noise-type mutation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operators (non-uniform mutation)</a:t>
            </a:r>
            <a:endParaRPr lang="en-US" sz="1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lphaUcPeriod"/>
            </a:pPr>
            <a:r>
              <a:rPr lang="en-US" sz="1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Uses indirect crossover exclusively in the parametric section</a:t>
            </a:r>
          </a:p>
          <a:p>
            <a:pPr>
              <a:buFont typeface="+mj-lt"/>
              <a:buAutoNum type="alphaUcPeriod"/>
            </a:pPr>
            <a:r>
              <a:rPr lang="en-US" sz="1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not be used for finite space problems</a:t>
            </a:r>
          </a:p>
          <a:p>
            <a:pPr>
              <a:buFont typeface="+mj-lt"/>
              <a:buAutoNum type="alphaU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the only </a:t>
            </a: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one used</a:t>
            </a:r>
            <a:endParaRPr lang="en-US" sz="1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noProof="0" dirty="0"/>
          </a:p>
        </p:txBody>
      </p:sp>
      <p:sp>
        <p:nvSpPr>
          <p:cNvPr id="6148" name="Rectangle 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49" name="Rectangle 11"/>
          <p:cNvSpPr>
            <a:spLocks noChangeArrowheads="1"/>
          </p:cNvSpPr>
          <p:nvPr/>
        </p:nvSpPr>
        <p:spPr bwMode="auto">
          <a:xfrm>
            <a:off x="1524001" y="3153847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0" name="Rectangle 1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1" name="Rectangle 15"/>
          <p:cNvSpPr>
            <a:spLocks noChangeArrowheads="1"/>
          </p:cNvSpPr>
          <p:nvPr/>
        </p:nvSpPr>
        <p:spPr bwMode="auto">
          <a:xfrm>
            <a:off x="1524001" y="314908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2" name="Rectangle 1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3" name="Rectangle 2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4" name="Rectangle 2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5" name="Rectangle 2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6" name="Rectangle 29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7" name="Rectangle 3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8" name="Rectangle 3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59" name="Rectangle 35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0" name="Rectangle 3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1" name="Rectangle 4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2" name="Rectangle 43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3" name="Rectangle 45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4" name="Rectangle 47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5" name="Rectangle 52"/>
          <p:cNvSpPr>
            <a:spLocks noChangeArrowheads="1"/>
          </p:cNvSpPr>
          <p:nvPr/>
        </p:nvSpPr>
        <p:spPr bwMode="auto">
          <a:xfrm>
            <a:off x="1524001" y="16441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  <p:sp>
        <p:nvSpPr>
          <p:cNvPr id="6166" name="Rectangle 54"/>
          <p:cNvSpPr>
            <a:spLocks noChangeArrowheads="1"/>
          </p:cNvSpPr>
          <p:nvPr/>
        </p:nvSpPr>
        <p:spPr bwMode="auto">
          <a:xfrm>
            <a:off x="1524001" y="13012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Char char="¨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noProof="0" dirty="0">
              <a:latin typeface="Garamond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4625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68EE73CF-6F49-4E92-9662-A4662CB8333B}" vid="{825FC89C-8899-4324-B126-E95ADCC038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Module">
    <a:dk1>
      <a:sysClr val="windowText" lastClr="000000"/>
    </a:dk1>
    <a:lt1>
      <a:sysClr val="window" lastClr="FFFFFF"/>
    </a:lt1>
    <a:dk2>
      <a:srgbClr val="5A6378"/>
    </a:dk2>
    <a:lt2>
      <a:srgbClr val="D4D4D6"/>
    </a:lt2>
    <a:accent1>
      <a:srgbClr val="F0AD00"/>
    </a:accent1>
    <a:accent2>
      <a:srgbClr val="60B5CC"/>
    </a:accent2>
    <a:accent3>
      <a:srgbClr val="E66C7D"/>
    </a:accent3>
    <a:accent4>
      <a:srgbClr val="6BB76D"/>
    </a:accent4>
    <a:accent5>
      <a:srgbClr val="E88651"/>
    </a:accent5>
    <a:accent6>
      <a:srgbClr val="C64847"/>
    </a:accent6>
    <a:hlink>
      <a:srgbClr val="168BBA"/>
    </a:hlink>
    <a:folHlink>
      <a:srgbClr val="680000"/>
    </a:folHlink>
  </a:clrScheme>
</a:themeOverride>
</file>

<file path=ppt/theme/themeOverride2.xml><?xml version="1.0" encoding="utf-8"?>
<a:themeOverride xmlns:a="http://schemas.openxmlformats.org/drawingml/2006/main">
  <a:clrScheme name="Module">
    <a:dk1>
      <a:sysClr val="windowText" lastClr="000000"/>
    </a:dk1>
    <a:lt1>
      <a:sysClr val="window" lastClr="FFFFFF"/>
    </a:lt1>
    <a:dk2>
      <a:srgbClr val="5A6378"/>
    </a:dk2>
    <a:lt2>
      <a:srgbClr val="D4D4D6"/>
    </a:lt2>
    <a:accent1>
      <a:srgbClr val="F0AD00"/>
    </a:accent1>
    <a:accent2>
      <a:srgbClr val="60B5CC"/>
    </a:accent2>
    <a:accent3>
      <a:srgbClr val="E66C7D"/>
    </a:accent3>
    <a:accent4>
      <a:srgbClr val="6BB76D"/>
    </a:accent4>
    <a:accent5>
      <a:srgbClr val="E88651"/>
    </a:accent5>
    <a:accent6>
      <a:srgbClr val="C64847"/>
    </a:accent6>
    <a:hlink>
      <a:srgbClr val="168BBA"/>
    </a:hlink>
    <a:folHlink>
      <a:srgbClr val="680000"/>
    </a:folHlink>
  </a:clrScheme>
</a:themeOverride>
</file>

<file path=ppt/theme/themeOverride3.xml><?xml version="1.0" encoding="utf-8"?>
<a:themeOverride xmlns:a="http://schemas.openxmlformats.org/drawingml/2006/main">
  <a:clrScheme name="Module">
    <a:dk1>
      <a:sysClr val="windowText" lastClr="000000"/>
    </a:dk1>
    <a:lt1>
      <a:sysClr val="window" lastClr="FFFFFF"/>
    </a:lt1>
    <a:dk2>
      <a:srgbClr val="5A6378"/>
    </a:dk2>
    <a:lt2>
      <a:srgbClr val="D4D4D6"/>
    </a:lt2>
    <a:accent1>
      <a:srgbClr val="F0AD00"/>
    </a:accent1>
    <a:accent2>
      <a:srgbClr val="60B5CC"/>
    </a:accent2>
    <a:accent3>
      <a:srgbClr val="E66C7D"/>
    </a:accent3>
    <a:accent4>
      <a:srgbClr val="6BB76D"/>
    </a:accent4>
    <a:accent5>
      <a:srgbClr val="E88651"/>
    </a:accent5>
    <a:accent6>
      <a:srgbClr val="C64847"/>
    </a:accent6>
    <a:hlink>
      <a:srgbClr val="168BBA"/>
    </a:hlink>
    <a:folHlink>
      <a:srgbClr val="6800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Gold brain enlightment - 16x9</Template>
  <TotalTime>5246</TotalTime>
  <Words>878</Words>
  <Application>Microsoft Office PowerPoint</Application>
  <PresentationFormat>Widescreen</PresentationFormat>
  <Paragraphs>85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Arial</vt:lpstr>
      <vt:lpstr>Calibri</vt:lpstr>
      <vt:lpstr>Cambria Math</vt:lpstr>
      <vt:lpstr>Corbel</vt:lpstr>
      <vt:lpstr>Courier New</vt:lpstr>
      <vt:lpstr>Garamond</vt:lpstr>
      <vt:lpstr>Times New Roman</vt:lpstr>
      <vt:lpstr>Wingdings</vt:lpstr>
      <vt:lpstr>Wingdings 2</vt:lpstr>
      <vt:lpstr>Wingdings 3</vt:lpstr>
      <vt:lpstr>Module</vt:lpstr>
      <vt:lpstr>  Examples of questions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ASE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Catalina</dc:creator>
  <cp:lastModifiedBy>X</cp:lastModifiedBy>
  <cp:revision>699</cp:revision>
  <dcterms:created xsi:type="dcterms:W3CDTF">2007-06-04T09:28:42Z</dcterms:created>
  <dcterms:modified xsi:type="dcterms:W3CDTF">2025-05-26T12:01:36Z</dcterms:modified>
</cp:coreProperties>
</file>

<file path=docProps/thumbnail.jpeg>
</file>